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4CBA4-8556-4E93-9FFC-D5240AB24903}" type="datetimeFigureOut">
              <a:rPr lang="el-GR" smtClean="0"/>
              <a:t>18/12/2018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C2CE-06FF-4482-B892-74EF8B3FA056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4CBA4-8556-4E93-9FFC-D5240AB24903}" type="datetimeFigureOut">
              <a:rPr lang="el-GR" smtClean="0"/>
              <a:t>18/12/2018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C2CE-06FF-4482-B892-74EF8B3FA056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4CBA4-8556-4E93-9FFC-D5240AB24903}" type="datetimeFigureOut">
              <a:rPr lang="el-GR" smtClean="0"/>
              <a:t>18/12/2018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C2CE-06FF-4482-B892-74EF8B3FA056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4CBA4-8556-4E93-9FFC-D5240AB24903}" type="datetimeFigureOut">
              <a:rPr lang="el-GR" smtClean="0"/>
              <a:t>18/12/2018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C2CE-06FF-4482-B892-74EF8B3FA056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4CBA4-8556-4E93-9FFC-D5240AB24903}" type="datetimeFigureOut">
              <a:rPr lang="el-GR" smtClean="0"/>
              <a:t>18/12/2018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C2CE-06FF-4482-B892-74EF8B3FA056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4CBA4-8556-4E93-9FFC-D5240AB24903}" type="datetimeFigureOut">
              <a:rPr lang="el-GR" smtClean="0"/>
              <a:t>18/12/2018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C2CE-06FF-4482-B892-74EF8B3FA056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4CBA4-8556-4E93-9FFC-D5240AB24903}" type="datetimeFigureOut">
              <a:rPr lang="el-GR" smtClean="0"/>
              <a:t>18/12/2018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C2CE-06FF-4482-B892-74EF8B3FA056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4CBA4-8556-4E93-9FFC-D5240AB24903}" type="datetimeFigureOut">
              <a:rPr lang="el-GR" smtClean="0"/>
              <a:t>18/12/2018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C2CE-06FF-4482-B892-74EF8B3FA056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4CBA4-8556-4E93-9FFC-D5240AB24903}" type="datetimeFigureOut">
              <a:rPr lang="el-GR" smtClean="0"/>
              <a:t>18/12/2018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C2CE-06FF-4482-B892-74EF8B3FA056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4CBA4-8556-4E93-9FFC-D5240AB24903}" type="datetimeFigureOut">
              <a:rPr lang="el-GR" smtClean="0"/>
              <a:t>18/12/2018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C2CE-06FF-4482-B892-74EF8B3FA056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4CBA4-8556-4E93-9FFC-D5240AB24903}" type="datetimeFigureOut">
              <a:rPr lang="el-GR" smtClean="0"/>
              <a:t>18/12/2018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C2CE-06FF-4482-B892-74EF8B3FA056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4CBA4-8556-4E93-9FFC-D5240AB24903}" type="datetimeFigureOut">
              <a:rPr lang="el-GR" smtClean="0"/>
              <a:t>18/12/2018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FC2CE-06FF-4482-B892-74EF8B3FA056}" type="slidenum">
              <a:rPr lang="el-GR" smtClean="0"/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NUL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Demographics_of_Toronto_neighbourhoods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576" y="476672"/>
            <a:ext cx="7772400" cy="1470025"/>
          </a:xfrm>
        </p:spPr>
        <p:txBody>
          <a:bodyPr/>
          <a:lstStyle/>
          <a:p>
            <a:r>
              <a:rPr lang="en-US" b="1" dirty="0"/>
              <a:t>Capstone Project - Report</a:t>
            </a:r>
            <a:r>
              <a:rPr lang="en-US" dirty="0"/>
              <a:t/>
            </a:r>
            <a:br>
              <a:rPr lang="en-US" dirty="0"/>
            </a:br>
            <a:endParaRPr lang="el-G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576" y="1628800"/>
            <a:ext cx="7848872" cy="4608512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“The Battle of Neighborhoods”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   </a:t>
            </a:r>
            <a:r>
              <a:rPr lang="en-US" b="1" i="1" dirty="0">
                <a:solidFill>
                  <a:srgbClr val="0070C0"/>
                </a:solidFill>
              </a:rPr>
              <a:t>in Old Toronto</a:t>
            </a:r>
            <a:r>
              <a:rPr lang="en-US" b="1" dirty="0">
                <a:solidFill>
                  <a:srgbClr val="0070C0"/>
                </a:solidFill>
              </a:rPr>
              <a:t>  </a:t>
            </a:r>
            <a:endParaRPr lang="el-GR" dirty="0">
              <a:solidFill>
                <a:srgbClr val="0070C0"/>
              </a:solidFill>
            </a:endParaRPr>
          </a:p>
          <a:p>
            <a:endParaRPr lang="el-GR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 trans="67000" pencilSize="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2852936"/>
            <a:ext cx="5274310" cy="34359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836712"/>
            <a:ext cx="8004086" cy="269527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395536" y="188640"/>
            <a:ext cx="708880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4. Results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Calibri" pitchFamily="34" charset="0"/>
              <a:cs typeface="Times New Roman" pitchFamily="18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 Analysis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of results by machine learning (k-means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 k = 5 clusters</a:t>
            </a:r>
            <a:endParaRPr lang="el-GR" sz="2400" dirty="0"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924944"/>
            <a:ext cx="6906986" cy="1723004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517232"/>
            <a:ext cx="6939643" cy="6366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1560" y="2492896"/>
            <a:ext cx="957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Cluster0</a:t>
            </a:r>
            <a:endParaRPr lang="el-GR" dirty="0"/>
          </a:p>
        </p:txBody>
      </p:sp>
      <p:sp>
        <p:nvSpPr>
          <p:cNvPr id="6" name="Rectangle 5"/>
          <p:cNvSpPr/>
          <p:nvPr/>
        </p:nvSpPr>
        <p:spPr>
          <a:xfrm>
            <a:off x="755576" y="5013176"/>
            <a:ext cx="957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/>
              <a:t>Cluster1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544" y="476672"/>
            <a:ext cx="957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/>
              <a:t>Cluster2</a:t>
            </a:r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980728"/>
            <a:ext cx="6994071" cy="272150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9552" y="3861048"/>
            <a:ext cx="957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/>
              <a:t>Cluster3</a:t>
            </a:r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437112"/>
            <a:ext cx="7086715" cy="7892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9552" y="476672"/>
            <a:ext cx="957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/>
              <a:t>Cluster4</a:t>
            </a:r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980728"/>
            <a:ext cx="6950528" cy="305183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251520" y="188640"/>
            <a:ext cx="494879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5. Discussion/Conclusion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4584" name="Picture 2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809" y="5157192"/>
            <a:ext cx="8924191" cy="792088"/>
          </a:xfrm>
          <a:prstGeom prst="rect">
            <a:avLst/>
          </a:prstGeom>
          <a:noFill/>
        </p:spPr>
      </p:pic>
      <p:sp>
        <p:nvSpPr>
          <p:cNvPr id="24586" name="Rectangle 10"/>
          <p:cNvSpPr>
            <a:spLocks noChangeArrowheads="1"/>
          </p:cNvSpPr>
          <p:nvPr/>
        </p:nvSpPr>
        <p:spPr bwMode="auto">
          <a:xfrm>
            <a:off x="179512" y="219998"/>
            <a:ext cx="8712968" cy="4985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</a:t>
            </a:r>
            <a:endParaRPr kumimoji="0" lang="el-G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b="1" dirty="0">
              <a:solidFill>
                <a:srgbClr val="0070C0"/>
              </a:solidFill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The best option to open an ethnic Persian restaurant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is “Davisville”.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This area has less competition, and second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best population from other candidates. It is in area with average  income, i.e. can attract better all classes equally, in contrast  to “Forest Hill” which seems rather expensive.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The ‘Average income’ was the most distinctive property for the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neighborhoods, more important than other significant properties such as the population.  Below the best candidates, based on “Average income”:</a:t>
            </a:r>
            <a:endParaRPr kumimoji="0" lang="el-G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544" y="332656"/>
            <a:ext cx="835292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Below a map of competition in </a:t>
            </a:r>
            <a:r>
              <a:rPr lang="en-US" sz="2400" b="1" i="1" dirty="0" smtClean="0">
                <a:solidFill>
                  <a:srgbClr val="0070C0"/>
                </a:solidFill>
              </a:rPr>
              <a:t>Davisville</a:t>
            </a:r>
            <a:r>
              <a:rPr lang="en-US" dirty="0" smtClean="0"/>
              <a:t>: </a:t>
            </a:r>
          </a:p>
          <a:p>
            <a:r>
              <a:rPr lang="en-US" dirty="0" smtClean="0"/>
              <a:t>(</a:t>
            </a:r>
            <a:r>
              <a:rPr lang="en-US" dirty="0"/>
              <a:t>restaurant types are represented via different colors):</a:t>
            </a:r>
            <a:endParaRPr lang="el-GR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920880" cy="417646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395536" y="605588"/>
            <a:ext cx="8161984" cy="5447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Introduction, The business problem</a:t>
            </a:r>
            <a:endParaRPr kumimoji="0" lang="el-GR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The current study will try to provide an optimum location for opening a new business in a specific city, based on: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 A neighborhoods property, e.g. the second most common language spoken (after English) in the neighborhood,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l-G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 The number of competitors in the neighborhood,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l-G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 The population density in the neighborhood.  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l-G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 The average income of the neighborhood.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ChangeArrowheads="1"/>
          </p:cNvSpPr>
          <p:nvPr/>
        </p:nvSpPr>
        <p:spPr bwMode="auto">
          <a:xfrm>
            <a:off x="323528" y="476672"/>
            <a:ext cx="8424936" cy="5632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Data description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The datasets that will be used are for retrieving information about city's neighborhoods and their characteristics are taken from Wikipedia website for the Toronto demographic information:</a:t>
            </a:r>
            <a:endParaRPr kumimoji="0" lang="el-G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  <a:hlinkClick r:id="rId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  <a:hlinkClick r:id="rId2"/>
              </a:rPr>
              <a:t>https://en.wikipedia.org/wiki/Demographics_of_Toronto_neighbourhoods</a:t>
            </a:r>
            <a:endParaRPr kumimoji="0" lang="el-G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The geographic coordinates of the neighborhoods of Old Toronto are taken from:</a:t>
            </a:r>
            <a:endParaRPr kumimoji="0" lang="el-G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File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'Toronto.csv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'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which the latitude and longitude per neighborhood in Old Toronto area.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ChangeArrowheads="1"/>
          </p:cNvSpPr>
          <p:nvPr/>
        </p:nvSpPr>
        <p:spPr bwMode="auto">
          <a:xfrm>
            <a:off x="0" y="-51484"/>
            <a:ext cx="8592417" cy="6555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Methodology </a:t>
            </a:r>
            <a:endParaRPr kumimoji="0" lang="el-GR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b="1" u="sng" dirty="0"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1. Data wrangling</a:t>
            </a:r>
            <a:endParaRPr kumimoji="0" lang="el-GR" sz="2400" b="0" i="0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For first step, the information in the Wikipedia link has to be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transformed in a suitable form that enables further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dataframe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analysis.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2. 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Add 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coordinates 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to the 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demographic 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data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A</a:t>
            </a:r>
            <a:r>
              <a:rPr lang="el-GR" sz="2400" dirty="0" err="1" smtClean="0">
                <a:latin typeface="Arial" pitchFamily="34" charset="0"/>
                <a:cs typeface="Arial" pitchFamily="34" charset="0"/>
              </a:rPr>
              <a:t>dd</a:t>
            </a:r>
            <a:r>
              <a:rPr lang="el-GR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l-GR" sz="2400" dirty="0" err="1">
                <a:latin typeface="Arial" pitchFamily="34" charset="0"/>
                <a:cs typeface="Arial" pitchFamily="34" charset="0"/>
              </a:rPr>
              <a:t>latitude</a:t>
            </a:r>
            <a:r>
              <a:rPr lang="el-GR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l-GR" sz="2400" dirty="0" err="1">
                <a:latin typeface="Arial" pitchFamily="34" charset="0"/>
                <a:cs typeface="Arial" pitchFamily="34" charset="0"/>
              </a:rPr>
              <a:t>and</a:t>
            </a:r>
            <a:r>
              <a:rPr lang="el-GR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l-GR" sz="2400" dirty="0" err="1">
                <a:latin typeface="Arial" pitchFamily="34" charset="0"/>
                <a:cs typeface="Arial" pitchFamily="34" charset="0"/>
              </a:rPr>
              <a:t>longitude</a:t>
            </a:r>
            <a:r>
              <a:rPr lang="el-GR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l-GR" sz="2400" dirty="0" err="1">
                <a:latin typeface="Arial" pitchFamily="34" charset="0"/>
                <a:cs typeface="Arial" pitchFamily="34" charset="0"/>
              </a:rPr>
              <a:t>data</a:t>
            </a:r>
            <a:r>
              <a:rPr lang="el-GR" sz="2400" dirty="0">
                <a:latin typeface="Arial" pitchFamily="34" charset="0"/>
                <a:cs typeface="Arial" pitchFamily="34" charset="0"/>
              </a:rPr>
              <a:t>, </a:t>
            </a:r>
            <a:r>
              <a:rPr lang="el-GR" sz="2400" dirty="0" err="1">
                <a:latin typeface="Arial" pitchFamily="34" charset="0"/>
                <a:cs typeface="Arial" pitchFamily="34" charset="0"/>
              </a:rPr>
              <a:t>by</a:t>
            </a:r>
            <a:r>
              <a:rPr lang="el-GR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l-GR" sz="2400" dirty="0" err="1">
                <a:latin typeface="Arial" pitchFamily="34" charset="0"/>
                <a:cs typeface="Arial" pitchFamily="34" charset="0"/>
              </a:rPr>
              <a:t>merging</a:t>
            </a:r>
            <a:r>
              <a:rPr lang="el-GR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l-GR" sz="2400" dirty="0" err="1">
                <a:latin typeface="Arial" pitchFamily="34" charset="0"/>
                <a:cs typeface="Arial" pitchFamily="34" charset="0"/>
              </a:rPr>
              <a:t>the</a:t>
            </a:r>
            <a:r>
              <a:rPr lang="el-GR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l-GR" sz="2400" dirty="0" err="1">
                <a:latin typeface="Arial" pitchFamily="34" charset="0"/>
                <a:cs typeface="Arial" pitchFamily="34" charset="0"/>
              </a:rPr>
              <a:t>demographic</a:t>
            </a:r>
            <a:r>
              <a:rPr lang="el-GR" sz="2400" dirty="0">
                <a:latin typeface="Arial" pitchFamily="34" charset="0"/>
                <a:cs typeface="Arial" pitchFamily="34" charset="0"/>
              </a:rPr>
              <a:t> 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l-GR" sz="2400" dirty="0" err="1" smtClean="0">
                <a:latin typeface="Arial" pitchFamily="34" charset="0"/>
                <a:cs typeface="Arial" pitchFamily="34" charset="0"/>
              </a:rPr>
              <a:t>dataframe</a:t>
            </a:r>
            <a:r>
              <a:rPr lang="el-GR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l-GR" sz="2400" dirty="0" err="1">
                <a:latin typeface="Arial" pitchFamily="34" charset="0"/>
                <a:cs typeface="Arial" pitchFamily="34" charset="0"/>
              </a:rPr>
              <a:t>and</a:t>
            </a:r>
            <a:r>
              <a:rPr lang="el-GR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l-GR" sz="2400" dirty="0" err="1">
                <a:latin typeface="Arial" pitchFamily="34" charset="0"/>
                <a:cs typeface="Arial" pitchFamily="34" charset="0"/>
              </a:rPr>
              <a:t>the</a:t>
            </a:r>
            <a:r>
              <a:rPr lang="el-GR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l-GR" sz="2400" dirty="0" err="1" smtClean="0">
                <a:latin typeface="Arial" pitchFamily="34" charset="0"/>
                <a:cs typeface="Arial" pitchFamily="34" charset="0"/>
              </a:rPr>
              <a:t>neighborhoods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The result is the following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dataframe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A map depicts the neighborhoods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As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shown below: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76672"/>
            <a:ext cx="6648376" cy="2545369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212976"/>
            <a:ext cx="6830912" cy="293023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ChangeArrowheads="1"/>
          </p:cNvSpPr>
          <p:nvPr/>
        </p:nvSpPr>
        <p:spPr bwMode="auto">
          <a:xfrm>
            <a:off x="251520" y="332656"/>
            <a:ext cx="8793754" cy="5447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ea typeface="Times New Roman" pitchFamily="18" charset="0"/>
                <a:cs typeface="Times New Roman" pitchFamily="18" charset="0"/>
              </a:rPr>
              <a:t>Foursquare API</a:t>
            </a:r>
            <a:endParaRPr kumimoji="0" lang="el-GR" sz="3600" b="0" i="0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Use the Foursquare API,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 to get the venues for each neighborhood.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Further filter for limiting to “Restaurants’ only.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>
              <a:ea typeface="Calibri" pitchFamily="34" charset="0"/>
              <a:cs typeface="Times New Roman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Assume language groups: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 smtClean="0"/>
              <a:t>  </a:t>
            </a:r>
            <a:r>
              <a:rPr lang="el-GR" sz="2400" dirty="0" err="1" smtClean="0"/>
              <a:t>For</a:t>
            </a:r>
            <a:r>
              <a:rPr lang="el-GR" sz="2400" dirty="0" smtClean="0"/>
              <a:t> </a:t>
            </a:r>
            <a:r>
              <a:rPr lang="el-GR" sz="2400" dirty="0" err="1"/>
              <a:t>Portuguese</a:t>
            </a:r>
            <a:r>
              <a:rPr lang="el-GR" sz="2400" dirty="0"/>
              <a:t> </a:t>
            </a:r>
            <a:r>
              <a:rPr lang="el-GR" sz="2400" dirty="0" err="1"/>
              <a:t>assume</a:t>
            </a:r>
            <a:r>
              <a:rPr lang="el-GR" sz="2400" dirty="0"/>
              <a:t> </a:t>
            </a:r>
            <a:r>
              <a:rPr lang="el-GR" sz="2400" dirty="0" err="1"/>
              <a:t>common</a:t>
            </a:r>
            <a:r>
              <a:rPr lang="el-GR" sz="2400" dirty="0"/>
              <a:t> </a:t>
            </a:r>
            <a:r>
              <a:rPr lang="el-GR" sz="2400" dirty="0" err="1"/>
              <a:t>ethnic</a:t>
            </a:r>
            <a:r>
              <a:rPr lang="el-GR" sz="2400" dirty="0"/>
              <a:t> </a:t>
            </a:r>
            <a:r>
              <a:rPr lang="el-GR" sz="2400" dirty="0" err="1" smtClean="0"/>
              <a:t>group</a:t>
            </a:r>
            <a:r>
              <a:rPr lang="el-GR" sz="2400" dirty="0" smtClean="0"/>
              <a:t> </a:t>
            </a:r>
            <a:r>
              <a:rPr lang="el-GR" sz="2400" dirty="0" err="1"/>
              <a:t>for</a:t>
            </a:r>
            <a:r>
              <a:rPr lang="el-GR" sz="2400" dirty="0"/>
              <a:t> </a:t>
            </a:r>
            <a:r>
              <a:rPr lang="el-GR" sz="2400" dirty="0" err="1"/>
              <a:t>Brazilian</a:t>
            </a:r>
            <a:r>
              <a:rPr lang="el-GR" sz="2400" dirty="0"/>
              <a:t> </a:t>
            </a:r>
            <a:r>
              <a:rPr lang="el-GR" sz="2400" dirty="0" err="1"/>
              <a:t>and</a:t>
            </a:r>
            <a:r>
              <a:rPr lang="el-GR" sz="2400" dirty="0"/>
              <a:t> </a:t>
            </a:r>
            <a:endParaRPr lang="en-US" sz="2400" dirty="0" smtClean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l-GR" sz="2400" dirty="0" err="1" smtClean="0"/>
              <a:t>Portuguese</a:t>
            </a:r>
            <a:r>
              <a:rPr lang="el-GR" sz="2400" dirty="0" smtClean="0"/>
              <a:t> </a:t>
            </a:r>
            <a:r>
              <a:rPr lang="el-GR" sz="2400" dirty="0" err="1"/>
              <a:t>Restaurants</a:t>
            </a:r>
            <a:r>
              <a:rPr lang="el-GR" sz="2400" dirty="0"/>
              <a:t>. </a:t>
            </a:r>
            <a:endParaRPr lang="en-US" sz="2400" dirty="0" smtClean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 smtClean="0"/>
              <a:t>  </a:t>
            </a:r>
            <a:r>
              <a:rPr lang="el-GR" sz="2400" dirty="0" err="1" smtClean="0"/>
              <a:t>For</a:t>
            </a:r>
            <a:r>
              <a:rPr lang="el-GR" sz="2400" dirty="0" smtClean="0"/>
              <a:t> </a:t>
            </a:r>
            <a:r>
              <a:rPr lang="el-GR" sz="2400" dirty="0" err="1"/>
              <a:t>Japanese</a:t>
            </a:r>
            <a:r>
              <a:rPr lang="el-GR" sz="2400" dirty="0"/>
              <a:t> </a:t>
            </a:r>
            <a:r>
              <a:rPr lang="el-GR" sz="2400" dirty="0" err="1"/>
              <a:t>assume</a:t>
            </a:r>
            <a:r>
              <a:rPr lang="el-GR" sz="2400" dirty="0"/>
              <a:t> </a:t>
            </a:r>
            <a:r>
              <a:rPr lang="el-GR" sz="2400" dirty="0" err="1"/>
              <a:t>common</a:t>
            </a:r>
            <a:r>
              <a:rPr lang="el-GR" sz="2400" dirty="0"/>
              <a:t> </a:t>
            </a:r>
            <a:r>
              <a:rPr lang="el-GR" sz="2400" dirty="0" err="1"/>
              <a:t>ethnic</a:t>
            </a:r>
            <a:r>
              <a:rPr lang="el-GR" sz="2400" dirty="0"/>
              <a:t> </a:t>
            </a:r>
            <a:r>
              <a:rPr lang="el-GR" sz="2400" dirty="0" err="1"/>
              <a:t>group</a:t>
            </a:r>
            <a:r>
              <a:rPr lang="el-GR" sz="2400" dirty="0"/>
              <a:t> </a:t>
            </a:r>
            <a:r>
              <a:rPr lang="el-GR" sz="2400" dirty="0" err="1"/>
              <a:t>for</a:t>
            </a:r>
            <a:r>
              <a:rPr lang="el-GR" sz="2400" dirty="0"/>
              <a:t> </a:t>
            </a:r>
            <a:r>
              <a:rPr lang="el-GR" sz="2400" dirty="0" err="1"/>
              <a:t>Sushi</a:t>
            </a:r>
            <a:r>
              <a:rPr lang="el-GR" sz="2400" dirty="0"/>
              <a:t> </a:t>
            </a:r>
            <a:r>
              <a:rPr lang="el-GR" sz="2400" dirty="0" err="1"/>
              <a:t>and</a:t>
            </a:r>
            <a:r>
              <a:rPr lang="el-GR" sz="2400" dirty="0"/>
              <a:t> </a:t>
            </a:r>
            <a:r>
              <a:rPr lang="el-GR" sz="2400" dirty="0" err="1"/>
              <a:t>Japanese</a:t>
            </a:r>
            <a:r>
              <a:rPr lang="el-GR" sz="2400" dirty="0"/>
              <a:t> </a:t>
            </a:r>
            <a:endParaRPr lang="en-US" sz="2400" dirty="0" smtClean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l-GR" sz="2400" dirty="0" err="1" smtClean="0"/>
              <a:t>Restaurants</a:t>
            </a:r>
            <a:r>
              <a:rPr lang="el-GR" sz="2400" dirty="0"/>
              <a:t>.  </a:t>
            </a:r>
            <a:endParaRPr lang="en-US" sz="2400" dirty="0" smtClean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 smtClean="0"/>
              <a:t>  </a:t>
            </a:r>
            <a:r>
              <a:rPr lang="el-GR" sz="2400" dirty="0" err="1" smtClean="0"/>
              <a:t>For</a:t>
            </a:r>
            <a:r>
              <a:rPr lang="el-GR" sz="2400" dirty="0" smtClean="0"/>
              <a:t> </a:t>
            </a:r>
            <a:r>
              <a:rPr lang="el-GR" sz="2400" dirty="0" err="1"/>
              <a:t>Cantonese</a:t>
            </a:r>
            <a:r>
              <a:rPr lang="el-GR" sz="2400" dirty="0"/>
              <a:t> </a:t>
            </a:r>
            <a:r>
              <a:rPr lang="el-GR" sz="2400" dirty="0" err="1"/>
              <a:t>assumed</a:t>
            </a:r>
            <a:r>
              <a:rPr lang="el-GR" sz="2400" dirty="0"/>
              <a:t> </a:t>
            </a:r>
            <a:r>
              <a:rPr lang="el-GR" sz="2400" dirty="0" err="1"/>
              <a:t>common</a:t>
            </a:r>
            <a:r>
              <a:rPr lang="el-GR" sz="2400" dirty="0"/>
              <a:t> </a:t>
            </a:r>
            <a:r>
              <a:rPr lang="el-GR" sz="2400" dirty="0" err="1"/>
              <a:t>ethnic</a:t>
            </a:r>
            <a:r>
              <a:rPr lang="el-GR" sz="2400" dirty="0"/>
              <a:t> </a:t>
            </a:r>
            <a:r>
              <a:rPr lang="el-GR" sz="2400" dirty="0" err="1"/>
              <a:t>group</a:t>
            </a:r>
            <a:r>
              <a:rPr lang="el-GR" sz="2400" dirty="0"/>
              <a:t> </a:t>
            </a:r>
            <a:r>
              <a:rPr lang="el-GR" sz="2400" dirty="0" err="1"/>
              <a:t>for</a:t>
            </a:r>
            <a:r>
              <a:rPr lang="el-GR" sz="2400" dirty="0"/>
              <a:t> Thai, </a:t>
            </a:r>
            <a:r>
              <a:rPr lang="el-GR" sz="2400" dirty="0" err="1"/>
              <a:t>Taiwanese</a:t>
            </a:r>
            <a:r>
              <a:rPr lang="el-GR" sz="2400" dirty="0"/>
              <a:t>, </a:t>
            </a:r>
            <a:endParaRPr lang="en-US" sz="2400" dirty="0" smtClean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l-GR" sz="2400" dirty="0" err="1" smtClean="0"/>
              <a:t>Vietnamese</a:t>
            </a:r>
            <a:r>
              <a:rPr lang="el-GR" sz="2400" dirty="0"/>
              <a:t>, </a:t>
            </a:r>
            <a:r>
              <a:rPr lang="el-GR" sz="2400" dirty="0" err="1"/>
              <a:t>Cantonese</a:t>
            </a:r>
            <a:r>
              <a:rPr lang="el-GR" sz="2400" dirty="0"/>
              <a:t>, </a:t>
            </a:r>
            <a:r>
              <a:rPr lang="el-GR" sz="2400" dirty="0" err="1"/>
              <a:t>Indonesian</a:t>
            </a:r>
            <a:r>
              <a:rPr lang="el-GR" sz="2400" dirty="0"/>
              <a:t> </a:t>
            </a:r>
            <a:r>
              <a:rPr lang="el-GR" sz="2400" dirty="0" err="1"/>
              <a:t>Restaurants</a:t>
            </a:r>
            <a:r>
              <a:rPr lang="el-GR" sz="2400" dirty="0"/>
              <a:t>. </a:t>
            </a:r>
            <a:endParaRPr lang="en-US" sz="2400" dirty="0" smtClean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l-GR" sz="2400" dirty="0" err="1" smtClean="0"/>
              <a:t>For</a:t>
            </a:r>
            <a:r>
              <a:rPr lang="el-GR" sz="2400" dirty="0" smtClean="0"/>
              <a:t> </a:t>
            </a:r>
            <a:r>
              <a:rPr lang="el-GR" sz="2400" dirty="0" err="1"/>
              <a:t>Mandarin</a:t>
            </a:r>
            <a:r>
              <a:rPr lang="el-GR" sz="2400" dirty="0"/>
              <a:t> </a:t>
            </a:r>
            <a:r>
              <a:rPr lang="el-GR" sz="2400" dirty="0" err="1"/>
              <a:t>as</a:t>
            </a:r>
            <a:r>
              <a:rPr lang="el-GR" sz="2400" dirty="0"/>
              <a:t> </a:t>
            </a:r>
            <a:r>
              <a:rPr lang="el-GR" sz="2400" dirty="0" err="1"/>
              <a:t>Chinese</a:t>
            </a:r>
            <a:r>
              <a:rPr lang="el-GR" sz="2400" dirty="0"/>
              <a:t> </a:t>
            </a:r>
            <a:r>
              <a:rPr lang="el-GR" sz="2400" dirty="0" err="1"/>
              <a:t>for</a:t>
            </a:r>
            <a:r>
              <a:rPr lang="el-GR" sz="2400" dirty="0"/>
              <a:t> </a:t>
            </a:r>
            <a:r>
              <a:rPr lang="el-GR" sz="2400" dirty="0" err="1"/>
              <a:t>Chinese</a:t>
            </a:r>
            <a:r>
              <a:rPr lang="el-GR" sz="2400" dirty="0"/>
              <a:t> </a:t>
            </a:r>
            <a:r>
              <a:rPr lang="el-GR" sz="2400" dirty="0" err="1"/>
              <a:t>Restaurant</a:t>
            </a:r>
            <a:r>
              <a:rPr lang="el-GR" sz="2400" dirty="0"/>
              <a:t>. 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) </a:t>
            </a:r>
            <a:endParaRPr kumimoji="0" lang="el-G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4005064"/>
            <a:ext cx="7272808" cy="2450566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836712"/>
            <a:ext cx="7200800" cy="23290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7624" y="3429000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summary of total restaurants per area and competition: </a:t>
            </a:r>
            <a:endParaRPr lang="el-GR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043608" y="188640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competition per area: </a:t>
            </a:r>
            <a:endParaRPr lang="el-GR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544" y="404664"/>
            <a:ext cx="82809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We can then visualize in a map the number of competitors for each neighborhood:</a:t>
            </a:r>
            <a:endParaRPr lang="el-GR" sz="2400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28800"/>
            <a:ext cx="8208912" cy="446449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ChangeArrowheads="1"/>
          </p:cNvSpPr>
          <p:nvPr/>
        </p:nvSpPr>
        <p:spPr bwMode="auto">
          <a:xfrm>
            <a:off x="467544" y="404664"/>
            <a:ext cx="7056783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Introduce weight factors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b="1" dirty="0">
              <a:latin typeface="Calibri" pitchFamily="34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2400" b="1" i="0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Density of ethnic group restaurants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lang="en-US" sz="2400" b="1" dirty="0"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2400" b="1" i="0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Density of ethnic</a:t>
            </a:r>
            <a:r>
              <a:rPr kumimoji="0" lang="en-US" sz="2400" b="1" i="0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population</a:t>
            </a:r>
            <a:endParaRPr kumimoji="0" lang="en-US" sz="2400" b="0" i="0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420888"/>
            <a:ext cx="7704856" cy="2016224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509120"/>
            <a:ext cx="7056784" cy="201219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476</Words>
  <Application>Microsoft Office PowerPoint</Application>
  <PresentationFormat>On-screen Show (4:3)</PresentationFormat>
  <Paragraphs>82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Times New Roman</vt:lpstr>
      <vt:lpstr>Office Theme</vt:lpstr>
      <vt:lpstr>Capstone Project - Report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Intracom S.A. Telecom Solutions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- Report </dc:title>
  <dc:creator>Anastasakos Konstantinos</dc:creator>
  <cp:lastModifiedBy>Anand B S</cp:lastModifiedBy>
  <cp:revision>11</cp:revision>
  <dcterms:created xsi:type="dcterms:W3CDTF">2018-10-26T06:38:20Z</dcterms:created>
  <dcterms:modified xsi:type="dcterms:W3CDTF">2018-12-17T18:34:55Z</dcterms:modified>
</cp:coreProperties>
</file>